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quib khateeb" initials="ak" lastIdx="1" clrIdx="0">
    <p:extLst>
      <p:ext uri="{19B8F6BF-5375-455C-9EA6-DF929625EA0E}">
        <p15:presenceInfo xmlns:p15="http://schemas.microsoft.com/office/powerpoint/2012/main" userId="aquib khatee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0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65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61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3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0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29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5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20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2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5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54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4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102-8900-4D2A-9309-752DB3789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7" y="203808"/>
            <a:ext cx="12335435" cy="883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Super store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49E30-8CA1-43CC-97F4-DAFBA6609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246" y="1809095"/>
            <a:ext cx="9152966" cy="41793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Project Overview</a:t>
            </a:r>
          </a:p>
          <a:p>
            <a:r>
              <a:rPr lang="en-US" b="1" dirty="0">
                <a:solidFill>
                  <a:schemeClr val="tx1"/>
                </a:solidFill>
              </a:rPr>
              <a:t>This project involves an in-depth analysis of the </a:t>
            </a:r>
            <a:r>
              <a:rPr lang="en-US" b="1" dirty="0">
                <a:solidFill>
                  <a:schemeClr val="accent3"/>
                </a:solidFill>
              </a:rPr>
              <a:t>Superstore US </a:t>
            </a:r>
            <a:r>
              <a:rPr lang="en-US" b="1" dirty="0">
                <a:solidFill>
                  <a:schemeClr val="tx1"/>
                </a:solidFill>
              </a:rPr>
              <a:t>dataset to uncover key insights that can drive business decisions. </a:t>
            </a:r>
          </a:p>
          <a:p>
            <a:r>
              <a:rPr lang="en-US" b="1" dirty="0">
                <a:solidFill>
                  <a:schemeClr val="tx1"/>
                </a:solidFill>
              </a:rPr>
              <a:t>The dataset  includes  various  attributes related  to sales, customers, products, and regions. The primary goal was to </a:t>
            </a:r>
          </a:p>
          <a:p>
            <a:r>
              <a:rPr lang="en-US" b="1" dirty="0">
                <a:solidFill>
                  <a:schemeClr val="tx1"/>
                </a:solidFill>
              </a:rPr>
              <a:t>answer 17 key business questions through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detailed Exploratory Data Analysis (EDA), </a:t>
            </a:r>
            <a:r>
              <a:rPr lang="en-US" b="1" dirty="0">
                <a:solidFill>
                  <a:schemeClr val="tx1"/>
                </a:solidFill>
              </a:rPr>
              <a:t>utilizing Python's </a:t>
            </a:r>
            <a:r>
              <a:rPr lang="en-US" b="1" dirty="0">
                <a:solidFill>
                  <a:schemeClr val="accent1"/>
                </a:solidFill>
              </a:rPr>
              <a:t>Pandas for data manipulation, </a:t>
            </a:r>
          </a:p>
          <a:p>
            <a:r>
              <a:rPr lang="en-US" b="1" dirty="0"/>
              <a:t>and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Seaborn and Matplotlib </a:t>
            </a:r>
            <a:r>
              <a:rPr lang="en-US" b="1" dirty="0">
                <a:solidFill>
                  <a:schemeClr val="tx1"/>
                </a:solidFill>
              </a:rPr>
              <a:t>for data visualization.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5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118C8-0663-4B36-BCA1-1E490B8D5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" t="16340" r="73088" b="47712"/>
          <a:stretch/>
        </p:blipFill>
        <p:spPr>
          <a:xfrm>
            <a:off x="363070" y="304799"/>
            <a:ext cx="4401671" cy="389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DE819-A20B-41A3-9EA7-FBCFF946D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t="52288" b="14902"/>
          <a:stretch/>
        </p:blipFill>
        <p:spPr>
          <a:xfrm>
            <a:off x="363070" y="4464423"/>
            <a:ext cx="11465859" cy="225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54201-A75A-45AB-A9C8-62173D919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" t="44837" r="68068" b="16994"/>
          <a:stretch/>
        </p:blipFill>
        <p:spPr>
          <a:xfrm>
            <a:off x="6951788" y="304799"/>
            <a:ext cx="5034024" cy="38859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40CF5DF-3349-40F2-8C83-950082D0D7E4}"/>
              </a:ext>
            </a:extLst>
          </p:cNvPr>
          <p:cNvSpPr/>
          <p:nvPr/>
        </p:nvSpPr>
        <p:spPr>
          <a:xfrm>
            <a:off x="4764740" y="1276244"/>
            <a:ext cx="1739153" cy="45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430164BF-4199-45CB-8AA7-A8811526BFA2}"/>
              </a:ext>
            </a:extLst>
          </p:cNvPr>
          <p:cNvSpPr/>
          <p:nvPr/>
        </p:nvSpPr>
        <p:spPr>
          <a:xfrm rot="5400000">
            <a:off x="4854176" y="3527652"/>
            <a:ext cx="847336" cy="10262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4F31B0-DBB6-425D-BC50-A5E97C18E822}"/>
              </a:ext>
            </a:extLst>
          </p:cNvPr>
          <p:cNvSpPr/>
          <p:nvPr/>
        </p:nvSpPr>
        <p:spPr>
          <a:xfrm>
            <a:off x="537490" y="3406588"/>
            <a:ext cx="2910071" cy="286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0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6641-488F-43A5-B7F1-FFFCF1067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22222" r="55367" b="20523"/>
          <a:stretch/>
        </p:blipFill>
        <p:spPr>
          <a:xfrm>
            <a:off x="1416424" y="259977"/>
            <a:ext cx="7402410" cy="60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A9FBC-8299-43D2-836D-4872D5610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" t="28104" r="76103" b="38170"/>
          <a:stretch/>
        </p:blipFill>
        <p:spPr>
          <a:xfrm>
            <a:off x="188259" y="125505"/>
            <a:ext cx="4168588" cy="3868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0D47F-4474-43F6-8825-C1A5D4EE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62353" r="69926" b="29804"/>
          <a:stretch/>
        </p:blipFill>
        <p:spPr>
          <a:xfrm>
            <a:off x="5665696" y="125505"/>
            <a:ext cx="5522257" cy="100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D7491-3221-462D-A921-960FD876C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2" t="33333" r="61029" b="10255"/>
          <a:stretch/>
        </p:blipFill>
        <p:spPr>
          <a:xfrm>
            <a:off x="5665696" y="1237130"/>
            <a:ext cx="5181599" cy="51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2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6432C-CACE-41FE-AEA8-F85C2E2F9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" t="26405" r="58162" b="24575"/>
          <a:stretch/>
        </p:blipFill>
        <p:spPr>
          <a:xfrm>
            <a:off x="107577" y="161363"/>
            <a:ext cx="5880848" cy="4760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5D2F6-F2B5-4D62-9C02-6DFE74DBD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0" t="22614" r="60883" b="10196"/>
          <a:stretch/>
        </p:blipFill>
        <p:spPr>
          <a:xfrm>
            <a:off x="6203577" y="130071"/>
            <a:ext cx="5558117" cy="6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0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95597-BD73-450F-A594-974DD9A6A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" t="35033" r="45441" b="32941"/>
          <a:stretch/>
        </p:blipFill>
        <p:spPr>
          <a:xfrm>
            <a:off x="1021974" y="493058"/>
            <a:ext cx="7826189" cy="275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43CFE-20DD-4A84-BC17-1E8C94917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0" t="68366" r="51838" b="14510"/>
          <a:stretch/>
        </p:blipFill>
        <p:spPr>
          <a:xfrm>
            <a:off x="1021974" y="3944471"/>
            <a:ext cx="9646149" cy="22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7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8F1A2-6380-4F87-85DE-5DE80D5A4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2" t="14248" r="52206" b="12548"/>
          <a:stretch/>
        </p:blipFill>
        <p:spPr>
          <a:xfrm>
            <a:off x="1837765" y="169932"/>
            <a:ext cx="6436659" cy="65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0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FCD67-060A-4DB9-B70A-C1627A308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" t="29673" r="70441" b="41176"/>
          <a:stretch/>
        </p:blipFill>
        <p:spPr>
          <a:xfrm>
            <a:off x="152401" y="224116"/>
            <a:ext cx="4969362" cy="355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2E76D-157E-4160-9348-43B1B0D2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58824" r="64632" b="30718"/>
          <a:stretch/>
        </p:blipFill>
        <p:spPr>
          <a:xfrm>
            <a:off x="152401" y="4356847"/>
            <a:ext cx="4969362" cy="1021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937D-F039-486A-A36A-197F207B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2" t="28497" r="61103" b="15164"/>
          <a:stretch/>
        </p:blipFill>
        <p:spPr>
          <a:xfrm>
            <a:off x="5441576" y="224116"/>
            <a:ext cx="6329081" cy="63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F05F05-E0C2-4A6A-8786-A04A93297B61}"/>
              </a:ext>
            </a:extLst>
          </p:cNvPr>
          <p:cNvSpPr txBox="1"/>
          <p:nvPr/>
        </p:nvSpPr>
        <p:spPr>
          <a:xfrm>
            <a:off x="0" y="98611"/>
            <a:ext cx="858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 Identified the top 10 customers based on total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ECA2C-2CAA-469B-8671-B4F2CF32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7" t="23659" r="50000" b="29935"/>
          <a:stretch/>
        </p:blipFill>
        <p:spPr>
          <a:xfrm>
            <a:off x="98610" y="564777"/>
            <a:ext cx="8328213" cy="3639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6F26C-7874-43CB-95C1-CDB89EA2E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72026" r="47642" b="11373"/>
          <a:stretch/>
        </p:blipFill>
        <p:spPr>
          <a:xfrm>
            <a:off x="98610" y="4301281"/>
            <a:ext cx="11905130" cy="23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0F39B-7853-40CA-84D9-BEDCB2DF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583323" cy="70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8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24351-52AD-44AC-8F56-5A5FE82C71FE}"/>
              </a:ext>
            </a:extLst>
          </p:cNvPr>
          <p:cNvSpPr txBox="1"/>
          <p:nvPr/>
        </p:nvSpPr>
        <p:spPr>
          <a:xfrm>
            <a:off x="439271" y="89647"/>
            <a:ext cx="986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 Analyzed the highest-spending customer and the products they ordered.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0366-0903-4102-A4A8-DC2549A6D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25099" r="57941" b="64444"/>
          <a:stretch/>
        </p:blipFill>
        <p:spPr>
          <a:xfrm>
            <a:off x="439270" y="762000"/>
            <a:ext cx="9372602" cy="1523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70F95-F0E9-4923-8040-9E547126B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3" t="63399" r="43474" b="17255"/>
          <a:stretch/>
        </p:blipFill>
        <p:spPr>
          <a:xfrm>
            <a:off x="439270" y="2423182"/>
            <a:ext cx="9681883" cy="2059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AD718-7B45-4DFB-A127-AC7CCA99B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3" t="56993" r="50000" b="24314"/>
          <a:stretch/>
        </p:blipFill>
        <p:spPr>
          <a:xfrm>
            <a:off x="439270" y="4553992"/>
            <a:ext cx="9681883" cy="21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5FA9B-FCFF-4589-BD39-09B06CF103FB}"/>
              </a:ext>
            </a:extLst>
          </p:cNvPr>
          <p:cNvSpPr txBox="1"/>
          <p:nvPr/>
        </p:nvSpPr>
        <p:spPr>
          <a:xfrm>
            <a:off x="770965" y="1848415"/>
            <a:ext cx="10650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Tools and Libraries Used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Python: </a:t>
            </a:r>
            <a:r>
              <a:rPr lang="en-US" sz="2800" dirty="0"/>
              <a:t>The programming language used for analysis.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Pandas: </a:t>
            </a:r>
            <a:r>
              <a:rPr lang="en-US" sz="2800" dirty="0"/>
              <a:t>Utilized for data manipulation and analysis.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Seaborn: </a:t>
            </a:r>
            <a:r>
              <a:rPr lang="en-US" sz="2800" dirty="0"/>
              <a:t>Used for creating informative and attractive statistical graphics.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Matplotlib: </a:t>
            </a:r>
            <a:r>
              <a:rPr lang="en-US" sz="2800" dirty="0"/>
              <a:t>Employed for generating plots and charts to visualize data.</a:t>
            </a:r>
          </a:p>
        </p:txBody>
      </p:sp>
    </p:spTree>
    <p:extLst>
      <p:ext uri="{BB962C8B-B14F-4D97-AF65-F5344CB8AC3E}">
        <p14:creationId xmlns:p14="http://schemas.microsoft.com/office/powerpoint/2010/main" val="319123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A2C63-C6A3-4C5C-BACD-B262F5E4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48" y="408157"/>
            <a:ext cx="9011456" cy="56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5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32FEC-2154-4095-A5E7-22C5EC2AE6CB}"/>
              </a:ext>
            </a:extLst>
          </p:cNvPr>
          <p:cNvSpPr txBox="1"/>
          <p:nvPr/>
        </p:nvSpPr>
        <p:spPr>
          <a:xfrm>
            <a:off x="385482" y="161365"/>
            <a:ext cx="1033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 Determined which product category generated the most profit.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1342D-6D08-4A5B-A2ED-EBABDFAAF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 t="30327" r="41692" b="41176"/>
          <a:stretch/>
        </p:blipFill>
        <p:spPr>
          <a:xfrm>
            <a:off x="143435" y="539755"/>
            <a:ext cx="7186163" cy="2088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A78B9-A831-4C32-AC11-28CF350F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 t="59346" r="43750" b="19477"/>
          <a:stretch/>
        </p:blipFill>
        <p:spPr>
          <a:xfrm>
            <a:off x="0" y="4726369"/>
            <a:ext cx="8489576" cy="2001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C8F028-A350-4A3A-A3DA-8074670DC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6" t="22745" r="51838" b="23398"/>
          <a:stretch/>
        </p:blipFill>
        <p:spPr>
          <a:xfrm>
            <a:off x="6660776" y="1032909"/>
            <a:ext cx="5258751" cy="38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7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0D745D-FFE4-4D1E-9930-F4D63E56FD5C}"/>
              </a:ext>
            </a:extLst>
          </p:cNvPr>
          <p:cNvSpPr txBox="1"/>
          <p:nvPr/>
        </p:nvSpPr>
        <p:spPr>
          <a:xfrm>
            <a:off x="206189" y="48416"/>
            <a:ext cx="114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4 Most Selling Product Sub-Category: Identified the sub-categories with the highest sales volume.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98D08-C7C4-4E94-B3B2-796C2F477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" t="35163" r="31102" b="36732"/>
          <a:stretch/>
        </p:blipFill>
        <p:spPr>
          <a:xfrm>
            <a:off x="206189" y="1111622"/>
            <a:ext cx="11641440" cy="28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03CB8-B8FF-4C50-BF3B-F9EC1330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" y="152177"/>
            <a:ext cx="11738484" cy="67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34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5B8E-3E36-44A7-A842-2ACFAA451199}"/>
              </a:ext>
            </a:extLst>
          </p:cNvPr>
          <p:cNvSpPr txBox="1"/>
          <p:nvPr/>
        </p:nvSpPr>
        <p:spPr>
          <a:xfrm>
            <a:off x="197224" y="0"/>
            <a:ext cx="1062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5 Most Selling Products: Analyzed which individual products are sold the most.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0502E-B4E7-485C-9019-869AB71E0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4" t="30065" r="44339" b="62091"/>
          <a:stretch/>
        </p:blipFill>
        <p:spPr>
          <a:xfrm>
            <a:off x="300318" y="409673"/>
            <a:ext cx="9637804" cy="1138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CEDE9-5772-439C-9D46-74FBFCD5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" t="46667" r="53823" b="13594"/>
          <a:stretch/>
        </p:blipFill>
        <p:spPr>
          <a:xfrm>
            <a:off x="1604681" y="1272988"/>
            <a:ext cx="8350343" cy="359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08AA5-FD78-427D-AB44-6A904A49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 t="36209" r="41324" b="45359"/>
          <a:stretch/>
        </p:blipFill>
        <p:spPr>
          <a:xfrm>
            <a:off x="197224" y="4870339"/>
            <a:ext cx="10927977" cy="19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9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E0D89-03FE-44BD-90B7-E3ADA1CA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4" y="785315"/>
            <a:ext cx="12034052" cy="52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E143B-2AA3-416C-9FBE-15CE57446822}"/>
              </a:ext>
            </a:extLst>
          </p:cNvPr>
          <p:cNvSpPr txBox="1"/>
          <p:nvPr/>
        </p:nvSpPr>
        <p:spPr>
          <a:xfrm>
            <a:off x="125505" y="77090"/>
            <a:ext cx="1038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6 Category Sales by State: Explored which categories sell the most in each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0D3DA-C51F-4035-B10D-C05405DB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t="16340" r="38529" b="73987"/>
          <a:stretch/>
        </p:blipFill>
        <p:spPr>
          <a:xfrm>
            <a:off x="125505" y="537881"/>
            <a:ext cx="8301319" cy="1154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C46EF-62C3-4A2C-BBAE-D4C9B980F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" t="28628" r="78015" b="58039"/>
          <a:stretch/>
        </p:blipFill>
        <p:spPr>
          <a:xfrm>
            <a:off x="9223891" y="446422"/>
            <a:ext cx="2565487" cy="1246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51EB4-47C1-43D9-8F9F-AB274EC1C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44575" r="48088" b="46013"/>
          <a:stretch/>
        </p:blipFill>
        <p:spPr>
          <a:xfrm>
            <a:off x="125505" y="2166403"/>
            <a:ext cx="8301319" cy="1213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EEAB7-6794-4680-A2E1-58B2DE251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" t="54379" r="76985" b="36471"/>
          <a:stretch/>
        </p:blipFill>
        <p:spPr>
          <a:xfrm>
            <a:off x="8726507" y="2061847"/>
            <a:ext cx="3465493" cy="986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F2F89-0540-4CD2-BBDC-99D4CCDAC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3" t="66667" r="30882" b="22353"/>
          <a:stretch/>
        </p:blipFill>
        <p:spPr>
          <a:xfrm>
            <a:off x="125504" y="3615127"/>
            <a:ext cx="11277602" cy="1452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04BFDF-64B9-41F8-B92F-CEF3F6A40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5" t="78066" r="77206" b="10719"/>
          <a:stretch/>
        </p:blipFill>
        <p:spPr>
          <a:xfrm>
            <a:off x="4027678" y="5302304"/>
            <a:ext cx="3977805" cy="145228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36E6A34-9B1B-4CEA-8A70-88FD054889AC}"/>
              </a:ext>
            </a:extLst>
          </p:cNvPr>
          <p:cNvSpPr/>
          <p:nvPr/>
        </p:nvSpPr>
        <p:spPr>
          <a:xfrm>
            <a:off x="8426824" y="995082"/>
            <a:ext cx="797067" cy="49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2C65AB87-ECBD-41F2-BEE6-569523C76BE3}"/>
              </a:ext>
            </a:extLst>
          </p:cNvPr>
          <p:cNvSpPr/>
          <p:nvPr/>
        </p:nvSpPr>
        <p:spPr>
          <a:xfrm rot="19998582">
            <a:off x="8363436" y="3187934"/>
            <a:ext cx="726141" cy="2789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3C66900F-98D4-414A-A3BB-A7193607F632}"/>
              </a:ext>
            </a:extLst>
          </p:cNvPr>
          <p:cNvSpPr/>
          <p:nvPr/>
        </p:nvSpPr>
        <p:spPr>
          <a:xfrm rot="16200000" flipH="1">
            <a:off x="7942524" y="5238545"/>
            <a:ext cx="1342157" cy="999884"/>
          </a:xfrm>
          <a:prstGeom prst="bentUpArrow">
            <a:avLst>
              <a:gd name="adj1" fmla="val 2442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5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5AEDB-DBDD-4423-B160-0E8BDFC05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" t="36732" r="41692" b="46013"/>
          <a:stretch/>
        </p:blipFill>
        <p:spPr>
          <a:xfrm>
            <a:off x="89646" y="170327"/>
            <a:ext cx="11706267" cy="20439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2BFD85-B247-4CAA-8F6C-91CBA34BC3C2}"/>
              </a:ext>
            </a:extLst>
          </p:cNvPr>
          <p:cNvSpPr/>
          <p:nvPr/>
        </p:nvSpPr>
        <p:spPr>
          <a:xfrm>
            <a:off x="5638800" y="1497108"/>
            <a:ext cx="1326776" cy="322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79EB3-F124-4439-AC2A-8736C83BDDC6}"/>
              </a:ext>
            </a:extLst>
          </p:cNvPr>
          <p:cNvSpPr/>
          <p:nvPr/>
        </p:nvSpPr>
        <p:spPr>
          <a:xfrm>
            <a:off x="6660776" y="1819837"/>
            <a:ext cx="1326776" cy="277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06A08-09EC-4A59-AA7C-FDDB90520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7" t="58039" r="28824" b="26798"/>
          <a:stretch/>
        </p:blipFill>
        <p:spPr>
          <a:xfrm>
            <a:off x="89646" y="2626664"/>
            <a:ext cx="12127580" cy="24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1DFA8-D3D5-4223-AC91-6D1E3493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4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2C496-CE5F-4D8E-9259-B0822CF31C95}"/>
              </a:ext>
            </a:extLst>
          </p:cNvPr>
          <p:cNvSpPr txBox="1"/>
          <p:nvPr/>
        </p:nvSpPr>
        <p:spPr>
          <a:xfrm>
            <a:off x="233082" y="0"/>
            <a:ext cx="1071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7 Best Sales Month: Identified the month with the highest sales across the dataset.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A249C-C242-482D-B024-C301E3667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9" t="27320" r="57280" b="61830"/>
          <a:stretch/>
        </p:blipFill>
        <p:spPr>
          <a:xfrm>
            <a:off x="353128" y="375476"/>
            <a:ext cx="7790329" cy="1333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ADA40-A671-4163-9469-C19E8EB8B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9" t="71242" r="53529" b="19738"/>
          <a:stretch/>
        </p:blipFill>
        <p:spPr>
          <a:xfrm>
            <a:off x="370279" y="2286712"/>
            <a:ext cx="7833201" cy="1008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D165CC-0C28-4458-948B-0AA98E5D6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3" t="44444" r="78603" b="32811"/>
          <a:stretch/>
        </p:blipFill>
        <p:spPr>
          <a:xfrm>
            <a:off x="8263503" y="9598"/>
            <a:ext cx="3673002" cy="3285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20B5F0-2EAA-4526-A2F2-4438FF49C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70719" r="61103" b="18301"/>
          <a:stretch/>
        </p:blipFill>
        <p:spPr>
          <a:xfrm>
            <a:off x="353128" y="4540445"/>
            <a:ext cx="11023862" cy="2008686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9269478E-40FF-47E4-A850-4AEEB02A3B78}"/>
              </a:ext>
            </a:extLst>
          </p:cNvPr>
          <p:cNvSpPr/>
          <p:nvPr/>
        </p:nvSpPr>
        <p:spPr>
          <a:xfrm>
            <a:off x="3451412" y="1708665"/>
            <a:ext cx="477086" cy="578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00BC2907-B031-42AF-8D2F-2CA39F871E2F}"/>
              </a:ext>
            </a:extLst>
          </p:cNvPr>
          <p:cNvSpPr/>
          <p:nvPr/>
        </p:nvSpPr>
        <p:spPr>
          <a:xfrm rot="16200000">
            <a:off x="7976633" y="2968883"/>
            <a:ext cx="573741" cy="12453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2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353A5-BB40-414E-A147-66855EAA0A73}"/>
              </a:ext>
            </a:extLst>
          </p:cNvPr>
          <p:cNvSpPr txBox="1"/>
          <p:nvPr/>
        </p:nvSpPr>
        <p:spPr>
          <a:xfrm>
            <a:off x="573741" y="1909483"/>
            <a:ext cx="10623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sto MT" panose="02040603050505030304" pitchFamily="18" charset="0"/>
              </a:rPr>
              <a:t>Analysis Performed</a:t>
            </a:r>
          </a:p>
          <a:p>
            <a:endParaRPr lang="en-US" sz="2800" dirty="0">
              <a:latin typeface="Calisto MT" panose="02040603050505030304" pitchFamily="18" charset="0"/>
            </a:endParaRPr>
          </a:p>
          <a:p>
            <a:pPr algn="ctr"/>
            <a:r>
              <a:rPr lang="en-US" sz="2800" dirty="0">
                <a:latin typeface="Calisto MT" panose="02040603050505030304" pitchFamily="18" charset="0"/>
              </a:rPr>
              <a:t>The following 16 key questions were addressed using EDA:</a:t>
            </a:r>
          </a:p>
        </p:txBody>
      </p:sp>
    </p:spTree>
    <p:extLst>
      <p:ext uri="{BB962C8B-B14F-4D97-AF65-F5344CB8AC3E}">
        <p14:creationId xmlns:p14="http://schemas.microsoft.com/office/powerpoint/2010/main" val="3853963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B961A-A467-47B6-99AD-3AB165720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2026" r="54044" b="18431"/>
          <a:stretch/>
        </p:blipFill>
        <p:spPr>
          <a:xfrm>
            <a:off x="5127810" y="1762097"/>
            <a:ext cx="6983507" cy="5060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67A05-527D-4A02-ACED-07A7140E8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6" t="50000" r="56691" b="39477"/>
          <a:stretch/>
        </p:blipFill>
        <p:spPr>
          <a:xfrm>
            <a:off x="134470" y="506375"/>
            <a:ext cx="7540097" cy="118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59A72-54DC-4AE2-B1B4-47A39C0F6525}"/>
              </a:ext>
            </a:extLst>
          </p:cNvPr>
          <p:cNvSpPr txBox="1"/>
          <p:nvPr/>
        </p:nvSpPr>
        <p:spPr>
          <a:xfrm>
            <a:off x="134470" y="69145"/>
            <a:ext cx="832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8 Least Sales Month: Determined the month with the lowest sales</a:t>
            </a:r>
          </a:p>
        </p:txBody>
      </p:sp>
    </p:spTree>
    <p:extLst>
      <p:ext uri="{BB962C8B-B14F-4D97-AF65-F5344CB8AC3E}">
        <p14:creationId xmlns:p14="http://schemas.microsoft.com/office/powerpoint/2010/main" val="3743510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103B-6BA9-4914-8EC4-1A96C0FB676B}"/>
              </a:ext>
            </a:extLst>
          </p:cNvPr>
          <p:cNvSpPr txBox="1"/>
          <p:nvPr/>
        </p:nvSpPr>
        <p:spPr>
          <a:xfrm>
            <a:off x="233082" y="0"/>
            <a:ext cx="1067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9 State with Most Profit: Analyzed which state generated the highest profit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A17A9-8FDB-423A-8605-A2CB9DEB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34248" r="38677" b="34249"/>
          <a:stretch/>
        </p:blipFill>
        <p:spPr>
          <a:xfrm>
            <a:off x="114012" y="663387"/>
            <a:ext cx="11963975" cy="3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2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5AA944-B90C-4DD3-A2A8-55A2EC2F1238}"/>
              </a:ext>
            </a:extLst>
          </p:cNvPr>
          <p:cNvSpPr txBox="1"/>
          <p:nvPr/>
        </p:nvSpPr>
        <p:spPr>
          <a:xfrm>
            <a:off x="206187" y="188258"/>
            <a:ext cx="1148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10 State with Least Profit: Identified the state with the lowest profit.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5150C-E11D-4F35-B992-EC08FF540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t="40392" r="48528" b="31765"/>
          <a:stretch/>
        </p:blipFill>
        <p:spPr>
          <a:xfrm>
            <a:off x="206187" y="717175"/>
            <a:ext cx="11749619" cy="40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153FE7-49E0-487C-865D-396CA90D96B6}"/>
              </a:ext>
            </a:extLst>
          </p:cNvPr>
          <p:cNvSpPr txBox="1"/>
          <p:nvPr/>
        </p:nvSpPr>
        <p:spPr>
          <a:xfrm>
            <a:off x="170329" y="152400"/>
            <a:ext cx="118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Q11 Sales Values by Category and Sub-Category: Calculated total sales values for each category and sub-category.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BC069-439C-4EFC-92F3-D551D70C2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6" t="48234" r="47719" b="26536"/>
          <a:stretch/>
        </p:blipFill>
        <p:spPr>
          <a:xfrm>
            <a:off x="262178" y="701025"/>
            <a:ext cx="11667644" cy="36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7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6A243-8B5E-4516-9AAA-31DF6245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8F0AC-AB50-4E20-A3A8-AC60852D3F4A}"/>
              </a:ext>
            </a:extLst>
          </p:cNvPr>
          <p:cNvSpPr txBox="1"/>
          <p:nvPr/>
        </p:nvSpPr>
        <p:spPr>
          <a:xfrm>
            <a:off x="206188" y="80682"/>
            <a:ext cx="1126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12 Most Profitable Customer Segments: Analyzed which customer segments are the most profitable.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9EDD-EE88-4A88-8E97-2B20687D5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4" t="26667" r="58309" b="61568"/>
          <a:stretch/>
        </p:blipFill>
        <p:spPr>
          <a:xfrm>
            <a:off x="304799" y="528916"/>
            <a:ext cx="7879977" cy="147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A736F-00AB-4057-BAF5-12D9CE0BC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5" t="47059" r="77574" b="38562"/>
          <a:stretch/>
        </p:blipFill>
        <p:spPr>
          <a:xfrm>
            <a:off x="304799" y="2243607"/>
            <a:ext cx="3657600" cy="1772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63339-783A-443C-97F0-6E401FA20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65490" r="37647" b="21830"/>
          <a:stretch/>
        </p:blipFill>
        <p:spPr>
          <a:xfrm>
            <a:off x="125506" y="4477600"/>
            <a:ext cx="11761695" cy="1356278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A3449DE2-B9AD-4A8D-9520-6D5F98A0DFA8}"/>
              </a:ext>
            </a:extLst>
          </p:cNvPr>
          <p:cNvSpPr/>
          <p:nvPr/>
        </p:nvSpPr>
        <p:spPr>
          <a:xfrm rot="5400000" flipV="1">
            <a:off x="3950256" y="2015485"/>
            <a:ext cx="1380565" cy="1356278"/>
          </a:xfrm>
          <a:prstGeom prst="bentUpArrow">
            <a:avLst>
              <a:gd name="adj1" fmla="val 1310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6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F0360-B7E3-44CC-AE6C-D31360C3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6" t="16733" r="51912" b="9020"/>
          <a:stretch/>
        </p:blipFill>
        <p:spPr>
          <a:xfrm>
            <a:off x="2151528" y="141210"/>
            <a:ext cx="6436660" cy="657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3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01E9E0-64DC-4E9F-93F8-FD6CF1BB6801}"/>
              </a:ext>
            </a:extLst>
          </p:cNvPr>
          <p:cNvSpPr txBox="1"/>
          <p:nvPr/>
        </p:nvSpPr>
        <p:spPr>
          <a:xfrm>
            <a:off x="188259" y="107576"/>
            <a:ext cx="1162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13 Explored which city within the most profitable state generated the highest profit.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DE94C-51C7-4339-AFC2-90FB7859A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25621" r="21250" b="66013"/>
          <a:stretch/>
        </p:blipFill>
        <p:spPr>
          <a:xfrm>
            <a:off x="38104" y="966868"/>
            <a:ext cx="12153896" cy="788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32095-8E2D-4A9B-9DA4-0E22FBC01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3" t="37386" r="63529" b="55686"/>
          <a:stretch/>
        </p:blipFill>
        <p:spPr>
          <a:xfrm>
            <a:off x="38104" y="2329966"/>
            <a:ext cx="6255120" cy="80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837FD-3264-417D-85DC-ABB83369F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5" t="61935" r="12646" b="26274"/>
          <a:stretch/>
        </p:blipFill>
        <p:spPr>
          <a:xfrm>
            <a:off x="38104" y="3883547"/>
            <a:ext cx="12157291" cy="99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0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E85348-8522-43FA-892F-D1671ECF8658}"/>
              </a:ext>
            </a:extLst>
          </p:cNvPr>
          <p:cNvSpPr txBox="1"/>
          <p:nvPr/>
        </p:nvSpPr>
        <p:spPr>
          <a:xfrm>
            <a:off x="0" y="0"/>
            <a:ext cx="1203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14 Least Profitable City in the Least Profitable State: Identified the least profitable city in the least profitable state.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CCA84-0999-4CB3-A08A-0BE2C6AB8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30588" r="28160" b="62092"/>
          <a:stretch/>
        </p:blipFill>
        <p:spPr>
          <a:xfrm>
            <a:off x="-1" y="466165"/>
            <a:ext cx="12205597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0ABBA-6025-465F-9DED-BE2499904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7" t="51242" r="62647" b="37647"/>
          <a:stretch/>
        </p:blipFill>
        <p:spPr>
          <a:xfrm>
            <a:off x="-1" y="1739152"/>
            <a:ext cx="6038624" cy="121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7658C-F915-4D27-B5D2-CF2C3154B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t="65621" r="10000" b="23268"/>
          <a:stretch/>
        </p:blipFill>
        <p:spPr>
          <a:xfrm>
            <a:off x="-1" y="3469341"/>
            <a:ext cx="12175451" cy="9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BF74B-D539-4DE7-AB9F-A7E0598C3F66}"/>
              </a:ext>
            </a:extLst>
          </p:cNvPr>
          <p:cNvSpPr txBox="1"/>
          <p:nvPr/>
        </p:nvSpPr>
        <p:spPr>
          <a:xfrm>
            <a:off x="49306" y="0"/>
            <a:ext cx="1209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15 Order Count and Profit by Region: Analyzed the number of orders and profit in each region.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7367E-69EB-467B-8292-88ADC3AF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27843" r="63455" b="61438"/>
          <a:stretch/>
        </p:blipFill>
        <p:spPr>
          <a:xfrm>
            <a:off x="457200" y="419561"/>
            <a:ext cx="6362868" cy="1281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599A1-0151-4A1C-AB14-F691C0017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3" t="41830" r="75220" b="44967"/>
          <a:stretch/>
        </p:blipFill>
        <p:spPr>
          <a:xfrm>
            <a:off x="457200" y="1891553"/>
            <a:ext cx="4148263" cy="1649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4C50E-DA3D-4B36-92C3-999122CD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t="58301" r="72720" b="17647"/>
          <a:stretch/>
        </p:blipFill>
        <p:spPr>
          <a:xfrm>
            <a:off x="457200" y="3731097"/>
            <a:ext cx="4730460" cy="3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93774-6E22-42D8-8B62-50F9AABC3180}"/>
              </a:ext>
            </a:extLst>
          </p:cNvPr>
          <p:cNvSpPr txBox="1"/>
          <p:nvPr/>
        </p:nvSpPr>
        <p:spPr>
          <a:xfrm>
            <a:off x="89647" y="842682"/>
            <a:ext cx="120037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1 Top 10 Customers: Identified the top 10 customers based on total sales.</a:t>
            </a:r>
          </a:p>
          <a:p>
            <a:r>
              <a:rPr lang="en-US" dirty="0">
                <a:latin typeface="Calisto MT" panose="02040603050505030304" pitchFamily="18" charset="0"/>
              </a:rPr>
              <a:t>2 No. 1 Customer and Their Orders: Analyzed the highest-spending customer and the products they ordered.</a:t>
            </a:r>
          </a:p>
          <a:p>
            <a:r>
              <a:rPr lang="en-US" dirty="0">
                <a:latin typeface="Calisto MT" panose="02040603050505030304" pitchFamily="18" charset="0"/>
              </a:rPr>
              <a:t>3 Most Profitable Category: Determined which product category generated the most profit.</a:t>
            </a:r>
          </a:p>
          <a:p>
            <a:r>
              <a:rPr lang="en-US" dirty="0">
                <a:latin typeface="Calisto MT" panose="02040603050505030304" pitchFamily="18" charset="0"/>
              </a:rPr>
              <a:t>4 Most Selling Product Sub-Category: Identified the sub-categories with the highest sales volume.</a:t>
            </a:r>
          </a:p>
          <a:p>
            <a:r>
              <a:rPr lang="en-US" dirty="0">
                <a:latin typeface="Calisto MT" panose="02040603050505030304" pitchFamily="18" charset="0"/>
              </a:rPr>
              <a:t>5 Most Selling Products: Analyzed which individual products are sold the most.</a:t>
            </a:r>
          </a:p>
          <a:p>
            <a:r>
              <a:rPr lang="en-US" dirty="0">
                <a:latin typeface="Calisto MT" panose="02040603050505030304" pitchFamily="18" charset="0"/>
              </a:rPr>
              <a:t>6 Category Sales by State: Explored which categories sell the most in each state.</a:t>
            </a:r>
          </a:p>
          <a:p>
            <a:r>
              <a:rPr lang="en-US" dirty="0">
                <a:latin typeface="Calisto MT" panose="02040603050505030304" pitchFamily="18" charset="0"/>
              </a:rPr>
              <a:t>7 Best Sales Month: Identified the month with the highest sales across the dataset.</a:t>
            </a:r>
          </a:p>
          <a:p>
            <a:r>
              <a:rPr lang="en-US" dirty="0">
                <a:latin typeface="Calisto MT" panose="02040603050505030304" pitchFamily="18" charset="0"/>
              </a:rPr>
              <a:t>8 Least Sales Month: Determined the month with the lowest sales.</a:t>
            </a:r>
          </a:p>
          <a:p>
            <a:r>
              <a:rPr lang="en-US" dirty="0">
                <a:latin typeface="Calisto MT" panose="02040603050505030304" pitchFamily="18" charset="0"/>
              </a:rPr>
              <a:t>9 State with Most Profit: Analyzed which state generated the highest profit.</a:t>
            </a:r>
          </a:p>
          <a:p>
            <a:r>
              <a:rPr lang="en-US" dirty="0">
                <a:latin typeface="Calisto MT" panose="02040603050505030304" pitchFamily="18" charset="0"/>
              </a:rPr>
              <a:t>10 State with Least Profit: Identified the state with the lowest profit.</a:t>
            </a:r>
          </a:p>
          <a:p>
            <a:r>
              <a:rPr lang="en-US" dirty="0">
                <a:latin typeface="Calisto MT" panose="02040603050505030304" pitchFamily="18" charset="0"/>
              </a:rPr>
              <a:t>11 Sales Values by Category and Sub-Category: Calculated total sales values for each category and sub-category.</a:t>
            </a:r>
          </a:p>
          <a:p>
            <a:r>
              <a:rPr lang="en-US" dirty="0">
                <a:latin typeface="Calisto MT" panose="02040603050505030304" pitchFamily="18" charset="0"/>
              </a:rPr>
              <a:t>12 Most Profitable Customer Segments: Analyzed which customer segments are the most profitable.</a:t>
            </a:r>
          </a:p>
          <a:p>
            <a:r>
              <a:rPr lang="en-US" dirty="0">
                <a:latin typeface="Calisto MT" panose="02040603050505030304" pitchFamily="18" charset="0"/>
              </a:rPr>
              <a:t>13 Most Profitable City in the Most Profitable State: Explored which city within the most profitable state generated the highest profit.</a:t>
            </a:r>
          </a:p>
          <a:p>
            <a:r>
              <a:rPr lang="en-US" dirty="0">
                <a:latin typeface="Calisto MT" panose="02040603050505030304" pitchFamily="18" charset="0"/>
              </a:rPr>
              <a:t>14 Least Profitable City in the Least Profitable State: Identified the least profitable city in the least profitable state.</a:t>
            </a:r>
          </a:p>
          <a:p>
            <a:r>
              <a:rPr lang="en-US" dirty="0">
                <a:latin typeface="Calisto MT" panose="02040603050505030304" pitchFamily="18" charset="0"/>
              </a:rPr>
              <a:t>15 Order Count and Profit by Region: Analyzed the number of orders and profit in each region.</a:t>
            </a:r>
          </a:p>
          <a:p>
            <a:r>
              <a:rPr lang="en-US" dirty="0">
                <a:latin typeface="Calisto MT" panose="02040603050505030304" pitchFamily="18" charset="0"/>
              </a:rPr>
              <a:t>16 Order Count and Profit by Priority: Explored how order priority affects the number of orders and profitability.</a:t>
            </a:r>
          </a:p>
          <a:p>
            <a:endParaRPr lang="en-US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0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C7CA4-4D20-4692-B8BF-C773D9029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7" t="28104" r="63603" b="61830"/>
          <a:stretch/>
        </p:blipFill>
        <p:spPr>
          <a:xfrm>
            <a:off x="-1" y="62753"/>
            <a:ext cx="7180729" cy="1403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3C659-42F6-4DFA-B449-9A3B7A08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923365"/>
            <a:ext cx="8104095" cy="59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4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7627D8-F788-41BB-BACC-63AE0BE5E314}"/>
              </a:ext>
            </a:extLst>
          </p:cNvPr>
          <p:cNvSpPr txBox="1"/>
          <p:nvPr/>
        </p:nvSpPr>
        <p:spPr>
          <a:xfrm>
            <a:off x="0" y="100390"/>
            <a:ext cx="1190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16 Order Count and Profit by Priority: Explored how order priority affects the number of orders and profitability.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C92B-375F-4837-A4AD-D57C65AE8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" t="52288" r="39926" b="10458"/>
          <a:stretch/>
        </p:blipFill>
        <p:spPr>
          <a:xfrm>
            <a:off x="10538" y="883022"/>
            <a:ext cx="12181462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BDD4A-6395-4D65-B7CE-4634C070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22494"/>
            <a:ext cx="9565341" cy="68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328544-1A03-46D5-9D32-C430DC17EE03}"/>
              </a:ext>
            </a:extLst>
          </p:cNvPr>
          <p:cNvSpPr/>
          <p:nvPr/>
        </p:nvSpPr>
        <p:spPr>
          <a:xfrm>
            <a:off x="4580965" y="2504558"/>
            <a:ext cx="1853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Algerian" panose="04020705040A02060702" pitchFamily="8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9680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73900-4A4D-4BA1-83EC-2B265E1E9B72}"/>
              </a:ext>
            </a:extLst>
          </p:cNvPr>
          <p:cNvSpPr txBox="1"/>
          <p:nvPr/>
        </p:nvSpPr>
        <p:spPr>
          <a:xfrm>
            <a:off x="277905" y="475129"/>
            <a:ext cx="116361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Insights</a:t>
            </a:r>
          </a:p>
          <a:p>
            <a:endParaRPr lang="en-US" sz="2000" dirty="0"/>
          </a:p>
          <a:p>
            <a:r>
              <a:rPr lang="en-US" sz="2000" dirty="0"/>
              <a:t>•	Top Customers: Identified key customers who significantly contribute to the revenue.</a:t>
            </a:r>
          </a:p>
          <a:p>
            <a:r>
              <a:rPr lang="en-US" sz="2000" dirty="0"/>
              <a:t>•	Product Performance: Provided insights into which products and categories drive sales and profit.</a:t>
            </a:r>
          </a:p>
          <a:p>
            <a:r>
              <a:rPr lang="en-US" sz="2000" dirty="0"/>
              <a:t>•	Regional Analysis: Highlighted the states and cities with the highest and lowest performance, aiding in 	targeted strategies.</a:t>
            </a:r>
          </a:p>
          <a:p>
            <a:r>
              <a:rPr lang="en-US" sz="2000" dirty="0"/>
              <a:t>•	Seasonal Trends: Discovered the best and worst performing months, which can help in inventory and sales 	planning.</a:t>
            </a:r>
          </a:p>
          <a:p>
            <a:r>
              <a:rPr lang="en-US" sz="2000" dirty="0"/>
              <a:t>•	Customer Segmentation: Segmented customers based on profitability to better understand customer 		behavior and target marketing efforts.</a:t>
            </a:r>
          </a:p>
          <a:p>
            <a:r>
              <a:rPr lang="en-US" sz="2000" dirty="0"/>
              <a:t>•	Order Prioritization: Explored the impact of order priority on sales, revealing which priorities result in 	higher profits.</a:t>
            </a:r>
          </a:p>
          <a:p>
            <a:r>
              <a:rPr lang="en-US" sz="2000" dirty="0"/>
              <a:t>•	Shipping Methods: Analyzed the effectiveness of different shipping methods, offering insights into logistics 	efficiency.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382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AB2867-E223-48D1-9CF8-34DCA45A8944}"/>
              </a:ext>
            </a:extLst>
          </p:cNvPr>
          <p:cNvSpPr txBox="1"/>
          <p:nvPr/>
        </p:nvSpPr>
        <p:spPr>
          <a:xfrm>
            <a:off x="349625" y="233081"/>
            <a:ext cx="2554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Exploration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9FEFE-7658-4899-93B6-A5C74A0BCA09}"/>
              </a:ext>
            </a:extLst>
          </p:cNvPr>
          <p:cNvSpPr txBox="1"/>
          <p:nvPr/>
        </p:nvSpPr>
        <p:spPr>
          <a:xfrm>
            <a:off x="7082119" y="923365"/>
            <a:ext cx="5109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see all 25 columns in Data Frame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 err="1"/>
              <a:t>pd.options.display.max_columns</a:t>
            </a:r>
            <a:r>
              <a:rPr lang="en-US" dirty="0"/>
              <a:t> = None</a:t>
            </a:r>
          </a:p>
          <a:p>
            <a:r>
              <a:rPr lang="en-US" dirty="0" err="1"/>
              <a:t>ss.head</a:t>
            </a:r>
            <a:r>
              <a:rPr lang="en-US" dirty="0"/>
              <a:t>(5)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025C9-7DB3-48B8-930E-C7C4A8C6B296}"/>
              </a:ext>
            </a:extLst>
          </p:cNvPr>
          <p:cNvSpPr txBox="1"/>
          <p:nvPr/>
        </p:nvSpPr>
        <p:spPr>
          <a:xfrm>
            <a:off x="206188" y="923365"/>
            <a:ext cx="163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FBE14-BD44-403F-B28D-D7E0E6E44315}"/>
              </a:ext>
            </a:extLst>
          </p:cNvPr>
          <p:cNvSpPr txBox="1"/>
          <p:nvPr/>
        </p:nvSpPr>
        <p:spPr>
          <a:xfrm>
            <a:off x="206188" y="1507869"/>
            <a:ext cx="3621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print("No Rows :" , </a:t>
            </a:r>
            <a:r>
              <a:rPr lang="en-US" dirty="0" err="1"/>
              <a:t>ss.shape</a:t>
            </a:r>
            <a:r>
              <a:rPr lang="en-US" dirty="0"/>
              <a:t>[0])</a:t>
            </a:r>
          </a:p>
          <a:p>
            <a:r>
              <a:rPr lang="en-US" dirty="0"/>
              <a:t>print('No </a:t>
            </a:r>
            <a:r>
              <a:rPr lang="en-US" dirty="0" err="1"/>
              <a:t>Colums</a:t>
            </a:r>
            <a:r>
              <a:rPr lang="en-US" dirty="0"/>
              <a:t> :' ,</a:t>
            </a:r>
            <a:r>
              <a:rPr lang="en-US" dirty="0" err="1"/>
              <a:t>ss.shape</a:t>
            </a:r>
            <a:r>
              <a:rPr lang="en-US" dirty="0"/>
              <a:t>[1])</a:t>
            </a:r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pt-BR" dirty="0"/>
              <a:t>No Rows : 1952 </a:t>
            </a:r>
          </a:p>
          <a:p>
            <a:r>
              <a:rPr lang="pt-BR" dirty="0"/>
              <a:t>No Colums :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14CBC4-6216-4975-B8A3-05F8C3FA74E3}"/>
              </a:ext>
            </a:extLst>
          </p:cNvPr>
          <p:cNvSpPr txBox="1"/>
          <p:nvPr/>
        </p:nvSpPr>
        <p:spPr>
          <a:xfrm>
            <a:off x="322729" y="349623"/>
            <a:ext cx="6732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information about data (</a:t>
            </a:r>
            <a:r>
              <a:rPr lang="en-US" dirty="0" err="1"/>
              <a:t>dtypes</a:t>
            </a:r>
            <a:r>
              <a:rPr lang="en-US" dirty="0"/>
              <a:t> , no of columns , no of rows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ss.info() </a:t>
            </a:r>
          </a:p>
          <a:p>
            <a:r>
              <a:rPr lang="en-US" dirty="0"/>
              <a:t>&gt;&gt;&gt;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45526-DF1C-4CDD-9020-B98E0401E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" t="15816" r="66397" b="10850"/>
          <a:stretch/>
        </p:blipFill>
        <p:spPr>
          <a:xfrm>
            <a:off x="1353671" y="744069"/>
            <a:ext cx="3980329" cy="5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74C50F-A441-485F-A99F-ADFA669D9AC7}"/>
              </a:ext>
            </a:extLst>
          </p:cNvPr>
          <p:cNvSpPr txBox="1"/>
          <p:nvPr/>
        </p:nvSpPr>
        <p:spPr>
          <a:xfrm>
            <a:off x="233083" y="215153"/>
            <a:ext cx="2474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Cheack</a:t>
            </a:r>
            <a:r>
              <a:rPr lang="en-US" dirty="0"/>
              <a:t> for Nulls Values</a:t>
            </a:r>
          </a:p>
          <a:p>
            <a:endParaRPr lang="en-US" dirty="0"/>
          </a:p>
          <a:p>
            <a:r>
              <a:rPr lang="en-US" dirty="0" err="1"/>
              <a:t>ss.isnull</a:t>
            </a:r>
            <a:r>
              <a:rPr lang="en-US" dirty="0"/>
              <a:t>().sum()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65A10-C5A0-42F6-B8DA-A528D637A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18432" r="75662" b="14639"/>
          <a:stretch/>
        </p:blipFill>
        <p:spPr>
          <a:xfrm>
            <a:off x="233083" y="1246093"/>
            <a:ext cx="2716306" cy="5518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9ED55-282C-41C7-A063-BD4462436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6" t="16340" r="46176" b="12679"/>
          <a:stretch/>
        </p:blipFill>
        <p:spPr>
          <a:xfrm>
            <a:off x="4025153" y="1048317"/>
            <a:ext cx="7064188" cy="5716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CEA032-DB08-48DB-9566-C4CCBE4FAF7C}"/>
              </a:ext>
            </a:extLst>
          </p:cNvPr>
          <p:cNvSpPr/>
          <p:nvPr/>
        </p:nvSpPr>
        <p:spPr>
          <a:xfrm>
            <a:off x="233083" y="4204447"/>
            <a:ext cx="2241176" cy="277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1D20F-D072-4855-98CD-9602DF8C997E}"/>
              </a:ext>
            </a:extLst>
          </p:cNvPr>
          <p:cNvSpPr/>
          <p:nvPr/>
        </p:nvSpPr>
        <p:spPr>
          <a:xfrm>
            <a:off x="4123765" y="6230471"/>
            <a:ext cx="627529" cy="376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5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4E77F-C767-4013-93D5-143303C6A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" t="39090" r="7910" b="14337"/>
          <a:stretch/>
        </p:blipFill>
        <p:spPr>
          <a:xfrm>
            <a:off x="385482" y="2581837"/>
            <a:ext cx="11800854" cy="398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EDF1A-16A2-4E3A-B0FF-C1C2CDF94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" t="16470" r="64191" b="62484"/>
          <a:stretch/>
        </p:blipFill>
        <p:spPr>
          <a:xfrm>
            <a:off x="385482" y="130766"/>
            <a:ext cx="5844989" cy="2209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6978A1-5E1C-45C5-A350-64D4F4826D04}"/>
              </a:ext>
            </a:extLst>
          </p:cNvPr>
          <p:cNvSpPr/>
          <p:nvPr/>
        </p:nvSpPr>
        <p:spPr>
          <a:xfrm>
            <a:off x="555812" y="1873624"/>
            <a:ext cx="573741" cy="35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52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162</TotalTime>
  <Words>890</Words>
  <Application>Microsoft Office PowerPoint</Application>
  <PresentationFormat>Widescreen</PresentationFormat>
  <Paragraphs>77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Algerian</vt:lpstr>
      <vt:lpstr>Arial</vt:lpstr>
      <vt:lpstr>Calisto MT</vt:lpstr>
      <vt:lpstr>Gill Sans MT</vt:lpstr>
      <vt:lpstr>Gallery</vt:lpstr>
      <vt:lpstr>Super store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data analysis</dc:title>
  <dc:creator>aquib khateeb</dc:creator>
  <cp:lastModifiedBy>aquib khateeb</cp:lastModifiedBy>
  <cp:revision>18</cp:revision>
  <dcterms:created xsi:type="dcterms:W3CDTF">2024-09-06T17:26:56Z</dcterms:created>
  <dcterms:modified xsi:type="dcterms:W3CDTF">2024-09-06T20:09:47Z</dcterms:modified>
</cp:coreProperties>
</file>